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4" r:id="rId25"/>
    <p:sldId id="282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8" r:id="rId34"/>
    <p:sldId id="293" r:id="rId35"/>
    <p:sldId id="294" r:id="rId36"/>
    <p:sldId id="295" r:id="rId37"/>
    <p:sldId id="296" r:id="rId38"/>
    <p:sldId id="297" r:id="rId39"/>
    <p:sldId id="292" r:id="rId4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5"/>
    <p:restoredTop sz="94671"/>
  </p:normalViewPr>
  <p:slideViewPr>
    <p:cSldViewPr snapToGrid="0" snapToObjects="1" showGuides="1">
      <p:cViewPr varScale="1">
        <p:scale>
          <a:sx n="100" d="100"/>
          <a:sy n="100" d="100"/>
        </p:scale>
        <p:origin x="408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646F5-4643-A64E-82F2-10CF224E5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655B67-29C0-3B4F-A1B2-1120CD4FD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66365-1327-9140-886E-B2AB9EBF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0F7E5-D5E3-5241-AAEF-FB6325B1E50E}" type="datetimeFigureOut">
              <a:rPr lang="en-CN" smtClean="0"/>
              <a:t>2022/6/9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37EF8-9ED7-5A4B-9E14-5E94EBA3C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3B995-376A-6841-ACA9-9C21CB564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71228-6086-8742-8D69-C1C9512C44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4495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1136-7BC6-D943-9BAA-8876DA9F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75075-185A-B94E-ACD1-23239C430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1FF8F-CDEB-FE4F-B645-EF2E6A03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0F7E5-D5E3-5241-AAEF-FB6325B1E50E}" type="datetimeFigureOut">
              <a:rPr lang="en-CN" smtClean="0"/>
              <a:t>2022/6/9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037F9-5F9D-E140-8C5C-7F6CFF9C3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AD723-C7B8-B746-9979-615DD513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71228-6086-8742-8D69-C1C9512C44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489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CDDBAE-6B7E-5E4A-9757-6117748E26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2673FF-49E8-BC46-9944-D010D3E0A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1891D-7D04-8A4D-B9F6-A1D217592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0F7E5-D5E3-5241-AAEF-FB6325B1E50E}" type="datetimeFigureOut">
              <a:rPr lang="en-CN" smtClean="0"/>
              <a:t>2022/6/9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38C1-412A-CC4B-8B27-5DE48B69E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69C1C-C601-1845-BBF8-F85B712C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71228-6086-8742-8D69-C1C9512C44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54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CCD3F-34D9-C74B-9697-D91A63339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38225-4F5D-9E44-8C06-E05D2F7C3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1BFB-3BAA-894D-AC07-E5DC42757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0F7E5-D5E3-5241-AAEF-FB6325B1E50E}" type="datetimeFigureOut">
              <a:rPr lang="en-CN" smtClean="0"/>
              <a:t>2022/6/9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AADD2-FC16-504F-9152-6DAFF7F8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AA4F1-760D-5D45-8BE6-33C997C4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71228-6086-8742-8D69-C1C9512C44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38103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A9B4C-2C73-8547-ABCF-BF0B2924A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D1D4E-3516-7F48-9FA3-66BC9A9AC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58242-720E-9744-804D-0764AB4E3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0F7E5-D5E3-5241-AAEF-FB6325B1E50E}" type="datetimeFigureOut">
              <a:rPr lang="en-CN" smtClean="0"/>
              <a:t>2022/6/9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C4F32-EBF2-3841-8AA1-7D65D2FFB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D54AF-72E1-4F4D-8E35-1D11091C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71228-6086-8742-8D69-C1C9512C44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38235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5A3F4-7573-2C4C-8432-5B8527AA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49C67-2A7C-A749-86E1-3FAC0FCAD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122ED-841A-9C40-81A4-EB2CA8500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519AC-B25E-1245-84A3-12996223B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0F7E5-D5E3-5241-AAEF-FB6325B1E50E}" type="datetimeFigureOut">
              <a:rPr lang="en-CN" smtClean="0"/>
              <a:t>2022/6/9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07181-AD05-7D4F-907B-12299E1E9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0C439-B0C5-D242-86F9-A61E0A2C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71228-6086-8742-8D69-C1C9512C44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57719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8EC7-2353-9143-A500-8F71687C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FB021-58A8-3549-8687-1FCDE4332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C761D-9629-B94C-9106-6DEDC1219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7138E2-53B3-EA4F-8504-F47699DCB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27750-8DA8-4740-AA1E-ED565624F5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008599-09E8-A943-9F35-186A501A3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0F7E5-D5E3-5241-AAEF-FB6325B1E50E}" type="datetimeFigureOut">
              <a:rPr lang="en-CN" smtClean="0"/>
              <a:t>2022/6/9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DDB31F-5A45-B64F-B8D6-E88E7C7B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7315D5-AB68-134D-A76C-92C82B1C7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71228-6086-8742-8D69-C1C9512C44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79942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D7CC6-1508-D241-9DDA-9E49F43A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61EDB-A87B-2641-AC89-153C7BB7D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0F7E5-D5E3-5241-AAEF-FB6325B1E50E}" type="datetimeFigureOut">
              <a:rPr lang="en-CN" smtClean="0"/>
              <a:t>2022/6/9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545DE6-46D1-B344-8530-3260B7357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92914-C4E6-D749-91C0-D384C9541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71228-6086-8742-8D69-C1C9512C44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524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9B601-B43E-7748-81D9-511ED4563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0F7E5-D5E3-5241-AAEF-FB6325B1E50E}" type="datetimeFigureOut">
              <a:rPr lang="en-CN" smtClean="0"/>
              <a:t>2022/6/9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59BCDE-D54C-6F4B-862A-06704DF7D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E59A8-4ACC-114B-9B69-A20FDC0E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71228-6086-8742-8D69-C1C9512C44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6305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7A1DB-27F9-BD4B-9473-51F2F976F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5615F-9CFB-314B-A8BC-7BEE1433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6C2262-F247-654B-8E69-AFAD820B1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77964-32D4-EB4B-A3CD-1E2FCB033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0F7E5-D5E3-5241-AAEF-FB6325B1E50E}" type="datetimeFigureOut">
              <a:rPr lang="en-CN" smtClean="0"/>
              <a:t>2022/6/9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C129D-79C7-AC46-A182-A5E730038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31145-F1E5-5B42-B716-40F480CD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71228-6086-8742-8D69-C1C9512C44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88053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DC7A-00C8-EB4C-9DF7-7B3B148C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2F15B2-5E7B-F849-B661-8E3E365083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268AC-732B-AD45-91E6-E9C727697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3E239E-F0B6-0A4F-BDC0-1DD4D291D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0F7E5-D5E3-5241-AAEF-FB6325B1E50E}" type="datetimeFigureOut">
              <a:rPr lang="en-CN" smtClean="0"/>
              <a:t>2022/6/9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1B7F84-A644-AA45-B382-4208BF1E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76D12-6395-E946-9385-6F5A1F030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71228-6086-8742-8D69-C1C9512C44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706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6F22C5-C4A6-DD42-A081-832C41BB7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C67E8-5FBA-B246-9A80-1914CEE01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64F04-5241-274D-AA52-6BE5CB6DF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0F7E5-D5E3-5241-AAEF-FB6325B1E50E}" type="datetimeFigureOut">
              <a:rPr lang="en-CN" smtClean="0"/>
              <a:t>2022/6/9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32EF4-182C-FE4A-8029-01B659C64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B0F77-D715-B742-A879-A9BAB71C8C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71228-6086-8742-8D69-C1C9512C44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5690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D49-CC63-A84C-8D59-61A8C28130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When Differential Privacy meets </a:t>
            </a:r>
            <a:r>
              <a:rPr lang="en-US" dirty="0" err="1"/>
              <a:t>Explainability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E922E-8DD8-AF41-BB7F-499764700C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刘文炎</a:t>
            </a:r>
          </a:p>
        </p:txBody>
      </p:sp>
    </p:spTree>
    <p:extLst>
      <p:ext uri="{BB962C8B-B14F-4D97-AF65-F5344CB8AC3E}">
        <p14:creationId xmlns:p14="http://schemas.microsoft.com/office/powerpoint/2010/main" val="2382833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2D74-F6C8-4148-99D0-D6BCDF545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Differential Privacy Mechanisms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558978-0ACA-B241-A5CC-F81D6C52BD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N" dirty="0"/>
                  <a:t>How can we utilize </a:t>
                </a:r>
                <a:r>
                  <a:rPr lang="en-US" altLang="zh-CN" dirty="0"/>
                  <a:t>previously released differentially private information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efficiently?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be the sequence of queries previously explained in a differentially private manner, and their corresponding explanations: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𝑃𝑟𝑖𝑣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𝑃𝑟𝑖𝑣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. When we receive a new query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, our objective is to extract information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𝑃𝑟𝑖𝑣</m:t>
                            </m:r>
                          </m:sup>
                        </m:s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l-GR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𝑃𝑟𝑖𝑣</m:t>
                            </m:r>
                          </m:sup>
                        </m:s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l-GR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dirty="0"/>
                  <a:t>such that the new query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requires less privacy budget, without compromising its explanation quality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558978-0ACA-B241-A5CC-F81D6C52BD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9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035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FC6C-9152-AD47-BD03-71584FAB7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10" dirty="0"/>
              <a:t>Finding similar points from prior explanation queries</a:t>
            </a:r>
            <a:endParaRPr lang="en-CN" spc="-21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F5A27-74FB-2548-A412-B0DA4B91C3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880434"/>
              </a:xfrm>
            </p:spPr>
            <p:txBody>
              <a:bodyPr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are very close to each other in the dataspace then the model explanations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𝑃𝑟𝑖𝑣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𝑃𝑟𝑖𝑣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should be similar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F5A27-74FB-2548-A412-B0DA4B91C3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880434"/>
              </a:xfrm>
              <a:blipFill>
                <a:blip r:embed="rId2"/>
                <a:stretch>
                  <a:fillRect l="-1086" t="-16901" b="-1690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23C584B-D791-1F46-BA4D-725D14A8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6059"/>
            <a:ext cx="10515600" cy="1741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F75451-5EE7-CE4E-8DCD-824BEE6D5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47424"/>
            <a:ext cx="10515600" cy="162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68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933A-56CF-4D45-9F23-655D362C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190" dirty="0"/>
              <a:t>Reusing prior explanations for a better optimization</a:t>
            </a:r>
            <a:endParaRPr lang="en-CN" spc="-19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00C86-0589-C549-8DD4-7E34206EF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7CB656-FC13-EE42-9A40-54B4B6F5D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1265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6F5D8D-417E-854F-9BB1-1677A139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91081"/>
            <a:ext cx="10515600" cy="107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4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7E8D6-F129-AB46-A176-9A0AEAFF6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56" y="0"/>
            <a:ext cx="10178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80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6AE60-D259-0048-AEC3-17AD6034B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2159"/>
            <a:ext cx="10515600" cy="629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70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2DF87-FAE2-4E4C-8304-55FCAE13D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10" dirty="0"/>
              <a:t>Early Termination and an Enhanced Adaptive Algorithm</a:t>
            </a:r>
            <a:endParaRPr lang="en-CN" spc="-31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C32EB6-E008-F94D-995C-BBBB19A24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Whenever adaptive algorithm finds an initialization with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l-GR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l-GR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l-GR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ad>
                      <m:radPr>
                        <m:degHide m:val="on"/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then</a:t>
                </a:r>
                <a:r>
                  <a:rPr lang="en-US" dirty="0"/>
                  <a:t> increasing the number of iterations does not result in faster convergence as Gaussian noise dominates: privacy spending in these cases offers little improvement in loss.</a:t>
                </a: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C32EB6-E008-F94D-995C-BBBB19A24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372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6AE60-D259-0048-AEC3-17AD6034B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2159"/>
            <a:ext cx="10515600" cy="6293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64E337-C1FF-AB43-B5BC-00445C14254A}"/>
                  </a:ext>
                </a:extLst>
              </p:cNvPr>
              <p:cNvSpPr txBox="1"/>
              <p:nvPr/>
            </p:nvSpPr>
            <p:spPr>
              <a:xfrm>
                <a:off x="4320967" y="4623287"/>
                <a:ext cx="1500154" cy="494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64E337-C1FF-AB43-B5BC-00445C142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967" y="4623287"/>
                <a:ext cx="1500154" cy="494751"/>
              </a:xfrm>
              <a:prstGeom prst="rect">
                <a:avLst/>
              </a:prstGeom>
              <a:blipFill>
                <a:blip r:embed="rId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ABB0FA-EDD1-CC4D-B9FD-4A071BC7E65F}"/>
              </a:ext>
            </a:extLst>
          </p:cNvPr>
          <p:cNvCxnSpPr>
            <a:cxnSpLocks/>
          </p:cNvCxnSpPr>
          <p:nvPr/>
        </p:nvCxnSpPr>
        <p:spPr>
          <a:xfrm>
            <a:off x="2393244" y="4885851"/>
            <a:ext cx="19277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2A001D-4600-3D4B-8706-9E666C17DBED}"/>
                  </a:ext>
                </a:extLst>
              </p:cNvPr>
              <p:cNvSpPr txBox="1"/>
              <p:nvPr/>
            </p:nvSpPr>
            <p:spPr>
              <a:xfrm>
                <a:off x="3271727" y="3968477"/>
                <a:ext cx="1509837" cy="685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func>
                            </m:e>
                          </m:func>
                        </m:den>
                      </m:f>
                    </m:oMath>
                  </m:oMathPara>
                </a14:m>
                <a:endParaRPr lang="en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2A001D-4600-3D4B-8706-9E666C17D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727" y="3968477"/>
                <a:ext cx="1509837" cy="685188"/>
              </a:xfrm>
              <a:prstGeom prst="rect">
                <a:avLst/>
              </a:prstGeom>
              <a:blipFill>
                <a:blip r:embed="rId4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C3B6F9-0976-8249-9954-2AE2146E016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003778" y="4311071"/>
            <a:ext cx="12679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94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726DC-BF02-1C44-BE1B-951D9B3C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10" dirty="0"/>
              <a:t>Non-Interactive DP Mechanisms for Model Explanation</a:t>
            </a:r>
            <a:endParaRPr lang="en-CN" spc="-31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94A265-D269-0247-818B-F76F94BC73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255728"/>
              </a:xfr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contains enough information about the underlying black-box model, making additional queries to the explanation dataset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altLang="zh-CN" dirty="0"/>
                  <a:t> unnecessary</a:t>
                </a: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94A265-D269-0247-818B-F76F94BC7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255728"/>
              </a:xfrm>
              <a:blipFill>
                <a:blip r:embed="rId2"/>
                <a:stretch>
                  <a:fillRect l="-1086" t="-8000"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F0070A-6D4C-BA4A-A60C-791A14894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81353"/>
            <a:ext cx="10515600" cy="253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93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C7429-908A-4842-ADC6-48B88F03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Protecting the Privacy of the Training Dataset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F4FDF-6A0F-3C47-B7EB-75693875C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2336C-D46F-4A4F-B194-1463DFFF2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17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92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D2A5-F48E-BD47-825C-866C2508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072DA-4C3F-9442-BA59-70435AD5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ACS13</a:t>
            </a:r>
            <a:r>
              <a:rPr lang="en-US" dirty="0"/>
              <a:t>: 1,494,974 records; predict income (&gt; 50k$ vs ≤ 50k$)</a:t>
            </a:r>
          </a:p>
          <a:p>
            <a:r>
              <a:rPr lang="en-US" b="1" dirty="0"/>
              <a:t>IMDB/Amazon Movie Reviews (Text dataset)</a:t>
            </a:r>
            <a:r>
              <a:rPr lang="en-US" dirty="0"/>
              <a:t>: 8,765,568 movie reviews from the Amazon review dataset; 50,000 movie reviews from IMDB large review dataset; mapped to binary vector using the top 500 words; labeled as either a positive (+1) or a negative (−1) review</a:t>
            </a:r>
          </a:p>
          <a:p>
            <a:r>
              <a:rPr lang="en-US" b="1" dirty="0"/>
              <a:t>Facial expression dataset</a:t>
            </a:r>
            <a:r>
              <a:rPr lang="en-US" dirty="0"/>
              <a:t>: 12,156 48×48 pixel grayscale images of faces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68357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B8986C-C703-6F41-A652-DAF007DDE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b="1" dirty="0"/>
              <a:t>Transparency and privacy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91C2D-D028-544B-B819-46052459E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Black-box algorithms</a:t>
            </a:r>
          </a:p>
          <a:p>
            <a:r>
              <a:rPr lang="en-US" dirty="0"/>
              <a:t>Algorithmic transparency</a:t>
            </a:r>
          </a:p>
          <a:p>
            <a:r>
              <a:rPr lang="en-US" dirty="0">
                <a:solidFill>
                  <a:srgbClr val="FF0000"/>
                </a:solidFill>
              </a:rPr>
              <a:t>Explanation dataset</a:t>
            </a:r>
          </a:p>
          <a:p>
            <a:pPr lvl="1"/>
            <a:r>
              <a:rPr lang="en-US" dirty="0"/>
              <a:t>Model-agnostic methods often use a dataset labeled by the black-box model to generate model explanations</a:t>
            </a:r>
          </a:p>
          <a:p>
            <a:pPr lvl="1"/>
            <a:r>
              <a:rPr lang="en-US" dirty="0"/>
              <a:t>A subset of the training data, or sampled from the same distribution</a:t>
            </a:r>
          </a:p>
          <a:p>
            <a:r>
              <a:rPr lang="en-US" dirty="0"/>
              <a:t>Data privacy risks</a:t>
            </a:r>
          </a:p>
          <a:p>
            <a:pPr lvl="1"/>
            <a:r>
              <a:rPr lang="en-US" dirty="0"/>
              <a:t>Model explanations can leak information about the training data and the explanation data used to generate them</a:t>
            </a:r>
          </a:p>
        </p:txBody>
      </p:sp>
    </p:spTree>
    <p:extLst>
      <p:ext uri="{BB962C8B-B14F-4D97-AF65-F5344CB8AC3E}">
        <p14:creationId xmlns:p14="http://schemas.microsoft.com/office/powerpoint/2010/main" val="2987485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D154-1726-7644-A251-2257C46A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DP Model Explanation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7A36F-31EB-D742-94CE-94495104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A5026-0D2D-F445-991C-9CF726C7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7819"/>
            <a:ext cx="10515600" cy="542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85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D5AD3-5F88-7249-94CB-E9E95FCB2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explanation quality degrade as we make our privacy requirements more stringent?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3472D-DF2D-BE45-9ADE-F41AF3CFD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566A4-E368-9B4A-8B2D-0245A5DF6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03296"/>
            <a:ext cx="10515600" cy="2954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B0491-6DDC-0C4F-A809-C7223EEAB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9987"/>
            <a:ext cx="10515600" cy="255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53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BE340-8944-D24F-9789-6B7FDEFB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the Privacy Budget via the Adaptive Approach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C902D-C218-C246-BC18-518F31602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57BC2-D71B-F34E-87B9-6EA4ABB6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93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46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9075F0-0B3C-6D4A-9A44-F4B772AF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330"/>
            <a:ext cx="10515600" cy="64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24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A100D6-FE28-0541-BF49-DD30E532A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6123"/>
            <a:ext cx="10515600" cy="582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9A813E-B72D-2643-B4D6-667BD811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226"/>
            <a:ext cx="10515600" cy="625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62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4EC1-34C1-1944-878B-E25EF5A1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Private Explanation for Differentially Private Models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3AB47-D42A-014A-A723-5FBE6E332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C0957-0C17-9644-A1BF-BC8AFBF69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308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36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D883B3-F657-294F-950A-B22AB257F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2655"/>
            <a:ext cx="10515600" cy="493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85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4BD6A1-A90A-7544-8D92-DF5E3CF14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6105"/>
            <a:ext cx="10515600" cy="44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52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4CAA-6684-8442-A89B-947BE1A1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Data Density</a:t>
            </a:r>
            <a:r>
              <a:rPr lang="en-US" altLang="zh-CN" dirty="0"/>
              <a:t>/Overfitting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A64F7-5765-254B-A38D-6B39E1E04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83183-BF40-6846-B850-A6A918E3D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94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1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196A-6CA8-0340-8B36-28954271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Explanations with Differential Privacy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1D62D-5624-744D-A577-D89B6C29C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Neel Patel, Reza Shokri, Yair Zick</a:t>
            </a:r>
          </a:p>
          <a:p>
            <a:r>
              <a:rPr lang="en-CN" dirty="0"/>
              <a:t>National University of Singapore</a:t>
            </a:r>
          </a:p>
        </p:txBody>
      </p:sp>
    </p:spTree>
    <p:extLst>
      <p:ext uri="{BB962C8B-B14F-4D97-AF65-F5344CB8AC3E}">
        <p14:creationId xmlns:p14="http://schemas.microsoft.com/office/powerpoint/2010/main" val="3909334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325E-1FEE-7945-80B3-C525EE94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Impact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E5F7-A261-3449-95C4-97930990B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66884"/>
          </a:xfrm>
        </p:spPr>
        <p:txBody>
          <a:bodyPr lIns="9000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Disparate impact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Regions where the model overfits to the data tend to suffer more from privacy/quality tradeoffs</a:t>
            </a:r>
          </a:p>
          <a:p>
            <a:pPr lvl="1"/>
            <a:r>
              <a:rPr lang="en-US" dirty="0"/>
              <a:t>It is important to ensure that minority groups are not adversely affected in unacceptable ways.</a:t>
            </a:r>
          </a:p>
          <a:p>
            <a:pPr lvl="1"/>
            <a:r>
              <a:rPr lang="en-US" dirty="0"/>
              <a:t>It is undesirable to offer low-quality model explanations to minorities, but it is also undesirable to risk leaking their private information.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175653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1984A-9B16-E947-B44A-C4D3A65FE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E33D4-5AD9-414F-A60F-C43D041E6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8164"/>
          </a:xfrm>
        </p:spPr>
        <p:txBody>
          <a:bodyPr>
            <a:spAutoFit/>
          </a:bodyPr>
          <a:lstStyle/>
          <a:p>
            <a:r>
              <a:rPr lang="en-US" dirty="0"/>
              <a:t>A formal framework for studying differential privacy in model explanations</a:t>
            </a:r>
          </a:p>
          <a:p>
            <a:pPr lvl="1"/>
            <a:r>
              <a:rPr lang="en-US" dirty="0"/>
              <a:t>Reduce the overall privacy loss on explanation data, by adaptively reusing past differentially private explanations</a:t>
            </a:r>
          </a:p>
          <a:p>
            <a:pPr lvl="1"/>
            <a:r>
              <a:rPr lang="en-US" dirty="0"/>
              <a:t>When approaching the optimal point, the DP gradient descent algorithm oscillates around the optimal point, spending a significant chunk of the privacy budget while obtaining only a negligible expected utility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90119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E3412-ED81-8A48-A062-1EEEC70E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Differential Privacy Meets Interpretability: A Case Study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D7BBF-942E-604A-9DD6-9F6132D9E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Rakshit</a:t>
            </a:r>
            <a:r>
              <a:rPr lang="en-US" dirty="0"/>
              <a:t> Naidu, Aman </a:t>
            </a:r>
            <a:r>
              <a:rPr lang="en-US" dirty="0" err="1"/>
              <a:t>Priyanshu</a:t>
            </a:r>
            <a:r>
              <a:rPr lang="en-US" dirty="0"/>
              <a:t>, </a:t>
            </a:r>
            <a:r>
              <a:rPr lang="en-US" dirty="0" err="1"/>
              <a:t>Aadith</a:t>
            </a:r>
            <a:r>
              <a:rPr lang="en-US" dirty="0"/>
              <a:t> Kumar, </a:t>
            </a:r>
            <a:r>
              <a:rPr lang="en-US" dirty="0" err="1"/>
              <a:t>Sasikanth</a:t>
            </a:r>
            <a:r>
              <a:rPr lang="en-US" dirty="0"/>
              <a:t> </a:t>
            </a:r>
            <a:r>
              <a:rPr lang="en-US" dirty="0" err="1"/>
              <a:t>Kotti</a:t>
            </a:r>
            <a:r>
              <a:rPr lang="en-US" dirty="0"/>
              <a:t>, </a:t>
            </a:r>
            <a:r>
              <a:rPr lang="en-US" dirty="0" err="1"/>
              <a:t>Haofan</a:t>
            </a:r>
            <a:r>
              <a:rPr lang="en-US" dirty="0"/>
              <a:t> Wang, </a:t>
            </a:r>
            <a:r>
              <a:rPr lang="en-US" dirty="0" err="1"/>
              <a:t>Fatemehsadat</a:t>
            </a:r>
            <a:r>
              <a:rPr lang="en-US" dirty="0"/>
              <a:t> </a:t>
            </a:r>
            <a:r>
              <a:rPr lang="en-US" dirty="0" err="1"/>
              <a:t>Mireshghallah</a:t>
            </a:r>
            <a:endParaRPr lang="en-US" dirty="0"/>
          </a:p>
          <a:p>
            <a:r>
              <a:rPr lang="en-US" dirty="0"/>
              <a:t>Manipal Institute of Technology, Carnegie Mellon University, </a:t>
            </a:r>
            <a:r>
              <a:rPr lang="en-US" dirty="0" err="1"/>
              <a:t>OpenMined</a:t>
            </a:r>
            <a:r>
              <a:rPr lang="en-US" dirty="0"/>
              <a:t>, University of Pennsylvania, IIT Jodhpur, University of California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84540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DF07-6CAA-7343-9282-EBE7133BF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1EBC2-A642-554F-B575-90934A608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4952" cy="4351338"/>
          </a:xfrm>
        </p:spPr>
        <p:txBody>
          <a:bodyPr/>
          <a:lstStyle/>
          <a:p>
            <a:r>
              <a:rPr lang="en-US" dirty="0"/>
              <a:t>Differential Privacy is an extensive</a:t>
            </a:r>
            <a:r>
              <a:rPr lang="zh-CN" altLang="en-US" dirty="0"/>
              <a:t> </a:t>
            </a:r>
            <a:r>
              <a:rPr lang="en-US" dirty="0"/>
              <a:t>tool that constitutes strong privacy</a:t>
            </a:r>
            <a:r>
              <a:rPr lang="zh-CN" altLang="en-US" dirty="0"/>
              <a:t> </a:t>
            </a:r>
            <a:r>
              <a:rPr lang="en-US" dirty="0"/>
              <a:t>guarantees for algorithms on a given dataset</a:t>
            </a:r>
            <a:r>
              <a:rPr lang="zh-CN" altLang="en-US" dirty="0"/>
              <a:t> </a:t>
            </a:r>
            <a:r>
              <a:rPr lang="en-US" dirty="0"/>
              <a:t>by describing the patterns of groups within</a:t>
            </a:r>
            <a:r>
              <a:rPr lang="zh-CN" altLang="en-US" dirty="0"/>
              <a:t> </a:t>
            </a:r>
            <a:r>
              <a:rPr lang="en-US" dirty="0"/>
              <a:t>the dataset while withholding information</a:t>
            </a:r>
            <a:r>
              <a:rPr lang="zh-CN" altLang="en-US" dirty="0"/>
              <a:t> </a:t>
            </a:r>
            <a:r>
              <a:rPr lang="en-US" dirty="0"/>
              <a:t>about individuals in the dataset.</a:t>
            </a:r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5DC25-B594-F542-AC94-8E87F2C9D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152" y="1825625"/>
            <a:ext cx="5260648" cy="321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34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8F99-45EF-DB4F-9A45-16956E510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the application of DP affects the quality of interpretations?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CD64F-C2FE-9141-88DE-022F54F72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559300" cy="4351338"/>
              </a:xfrm>
            </p:spPr>
            <p:txBody>
              <a:bodyPr/>
              <a:lstStyle/>
              <a:p>
                <a:r>
                  <a:rPr lang="en-CN" dirty="0"/>
                  <a:t>As </a:t>
                </a:r>
                <a14:m>
                  <m:oMath xmlns:m="http://schemas.openxmlformats.org/officeDocument/2006/math"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CN" dirty="0"/>
                  <a:t> increases </a:t>
                </a:r>
                <a:r>
                  <a:rPr lang="en-US" dirty="0"/>
                  <a:t>(degree of privacy decreases), we approach explanations with better quality</a:t>
                </a: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CD64F-C2FE-9141-88DE-022F54F72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559300" cy="4351338"/>
              </a:xfrm>
              <a:blipFill>
                <a:blip r:embed="rId2"/>
                <a:stretch>
                  <a:fillRect l="-2507" t="-2326" r="-13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826EC6-61BA-6845-8005-5DCFC1DDC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1825625"/>
            <a:ext cx="59563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87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F736-D778-6648-B0D5-46C9922C4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application of DP affects the quality of interpretations?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51347F-7E36-C24A-8A4F-D8AEBAE3C9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546600" cy="4351338"/>
              </a:xfrm>
            </p:spPr>
            <p:txBody>
              <a:bodyPr/>
              <a:lstStyle/>
              <a:p>
                <a:r>
                  <a:rPr lang="en-US" dirty="0"/>
                  <a:t>The gap between </a:t>
                </a:r>
                <a14:m>
                  <m:oMath xmlns:m="http://schemas.openxmlformats.org/officeDocument/2006/math"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is quite large (almost 25%)</a:t>
                </a:r>
              </a:p>
              <a:p>
                <a:pPr lvl="1"/>
                <a:r>
                  <a:rPr lang="en-US" dirty="0"/>
                  <a:t>The decrease in variance or “spread” over which the noisy values are sampled.</a:t>
                </a: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51347F-7E36-C24A-8A4F-D8AEBAE3C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546600" cy="4351338"/>
              </a:xfrm>
              <a:blipFill>
                <a:blip r:embed="rId2"/>
                <a:stretch>
                  <a:fillRect l="-2514" t="-2326" r="-25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8E1896-AD27-1848-8867-DD1C81FA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1825625"/>
            <a:ext cx="5969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31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4EDD-0D1D-F843-BDD8-BB93DB48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E6DBAE-E196-3147-A2E0-C3D44CDC8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Average Drop %</a:t>
                </a:r>
                <a:r>
                  <a:rPr lang="en-US" dirty="0"/>
                  <a:t>: the maximum positive difference in the predictions made by the prediction using the input image and the prediction using the saliency map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bSup>
                              </m:e>
                            </m:d>
                          </m:num>
                          <m:den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</m:den>
                        </m:f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dirty="0"/>
                  <a:t>refers to the prediction score on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using the input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dirty="0"/>
                  <a:t>refers to the prediction score on class c using the saliency map produced over the input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Increase in Confidence %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𝐹𝑢𝑛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bSup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𝐹𝑢𝑛</m:t>
                    </m:r>
                  </m:oMath>
                </a14:m>
                <a:r>
                  <a:rPr lang="en-US" dirty="0"/>
                  <a:t> refers to a </a:t>
                </a:r>
                <a:r>
                  <a:rPr lang="en-US" dirty="0" err="1"/>
                  <a:t>boolean</a:t>
                </a:r>
                <a:r>
                  <a:rPr lang="en-US" dirty="0"/>
                  <a:t> function which returns 1 if the condition inside the brackets is true, else the function returns 0</a:t>
                </a: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E6DBAE-E196-3147-A2E0-C3D44CDC8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7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104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FD1BAC-88D6-9541-BD42-01E997983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3447"/>
            <a:ext cx="10515600" cy="345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06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EA59EC-18E6-7049-8461-8F7C6687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63500"/>
            <a:ext cx="4978400" cy="673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8F74A3-78FA-8646-ACD0-2B6C6B54C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400" y="672042"/>
            <a:ext cx="4975200" cy="551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47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55C734-EA20-EC4E-A779-15F647736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54864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F9B686-410C-0143-AD37-94BB1B2B0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392028"/>
            <a:ext cx="5486400" cy="407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36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F29F8-DEB7-F144-9C9D-E0CF4AD3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Explanations that Protect Data Privacy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4E805-A879-6F4E-B087-8B8E27FA7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Provably sound: similar to standard model explanations</a:t>
            </a:r>
          </a:p>
          <a:p>
            <a:r>
              <a:rPr lang="en-US" dirty="0"/>
              <a:t>Model-agnostic: adapted to any feature based explanation method</a:t>
            </a:r>
          </a:p>
          <a:p>
            <a:r>
              <a:rPr lang="en-US" dirty="0"/>
              <a:t>Differentially private:</a:t>
            </a:r>
          </a:p>
          <a:p>
            <a:pPr lvl="1"/>
            <a:r>
              <a:rPr lang="en-US" dirty="0"/>
              <a:t>A baseline interactive mechanism that outputs feature-based model explanations, while guaranteeing differential privacy for each query</a:t>
            </a:r>
          </a:p>
          <a:p>
            <a:pPr lvl="1"/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adaptive differential privacy mechanism for model explanations</a:t>
            </a:r>
          </a:p>
          <a:p>
            <a:pPr lvl="1"/>
            <a:r>
              <a:rPr lang="en-US" dirty="0"/>
              <a:t>An enhanced adaptive algorithm</a:t>
            </a:r>
          </a:p>
          <a:p>
            <a:pPr lvl="1"/>
            <a:r>
              <a:rPr lang="en-US" dirty="0"/>
              <a:t>A non-interactive differential privacy algorithm</a:t>
            </a:r>
          </a:p>
        </p:txBody>
      </p:sp>
    </p:spTree>
    <p:extLst>
      <p:ext uri="{BB962C8B-B14F-4D97-AF65-F5344CB8AC3E}">
        <p14:creationId xmlns:p14="http://schemas.microsoft.com/office/powerpoint/2010/main" val="197322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3026-518C-EA4C-8FE9-4A4F073EF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Statement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70281B-3E5B-0742-BA11-BAEC5CDD51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black-box decision-making machine learning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dirty="0"/>
                  <a:t> trained on the </a:t>
                </a:r>
                <a:r>
                  <a:rPr lang="en-US" dirty="0">
                    <a:solidFill>
                      <a:srgbClr val="FF0000"/>
                    </a:solidFill>
                  </a:rPr>
                  <a:t>training dataset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lang="en-US" dirty="0"/>
                  <a:t>. The model returns the predicted label, and provides no more information about its decision. Our goal is to generate a model explanation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whose input is a </a:t>
                </a:r>
                <a:r>
                  <a:rPr lang="en-US" dirty="0">
                    <a:solidFill>
                      <a:srgbClr val="FF0000"/>
                    </a:solidFill>
                  </a:rPr>
                  <a:t>point of interest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, an </a:t>
                </a:r>
                <a:r>
                  <a:rPr lang="en-US" dirty="0">
                    <a:solidFill>
                      <a:srgbClr val="FF0000"/>
                    </a:solidFill>
                  </a:rPr>
                  <a:t>explanation dataset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⋯,</m:t>
                        </m:r>
                        <m:acc>
                          <m:accPr>
                            <m:chr m:val="⃗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(used to generate the explanation), and the output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 focus on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feature-based</a:t>
                </a:r>
                <a:r>
                  <a:rPr lang="en-US" altLang="zh-CN" dirty="0"/>
                  <a:t> model explanations: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measures the effect that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 err="1"/>
                  <a:t>-th</a:t>
                </a:r>
                <a:r>
                  <a:rPr lang="en-US" altLang="zh-CN" dirty="0"/>
                  <a:t> feature has on the predicted label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dirty="0"/>
                  <a:t>.</a:t>
                </a: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70281B-3E5B-0742-BA11-BAEC5CDD5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55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51B1C-C454-8049-8058-383D8684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Statement</a:t>
            </a:r>
            <a:r>
              <a:rPr lang="zh-CN" altLang="en-US" dirty="0"/>
              <a:t> </a:t>
            </a:r>
            <a:r>
              <a:rPr lang="en-US" altLang="zh-CN" dirty="0"/>
              <a:t>·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Explanations</a:t>
            </a:r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700A2B-8A1D-C547-BFED-74E904D051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Feature based explanations:</a:t>
                </a:r>
              </a:p>
              <a:p>
                <a:pPr lvl="1"/>
                <a:r>
                  <a:rPr lang="en-US" dirty="0"/>
                  <a:t>Generating local model approximations in a region around the data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one tries to explain</a:t>
                </a:r>
              </a:p>
              <a:p>
                <a:pPr lvl="1"/>
                <a:r>
                  <a:rPr lang="en-US" dirty="0"/>
                  <a:t>To find a linear function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dirty="0"/>
                  <a:t>, </a:t>
                </a:r>
                <a:r>
                  <a:rPr lang="en-US" dirty="0"/>
                  <a:t>centered at a point of interest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, that minimizes the </a:t>
                </a:r>
                <a:r>
                  <a:rPr lang="en-US" dirty="0">
                    <a:solidFill>
                      <a:srgbClr val="FF0000"/>
                    </a:solidFill>
                  </a:rPr>
                  <a:t>local empirical model error</a:t>
                </a:r>
                <a:r>
                  <a:rPr lang="en-US" dirty="0"/>
                  <a:t> over the explanation dataset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labeled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/>
                  <a:t> is a weight function</a:t>
                </a:r>
              </a:p>
              <a:p>
                <a:pPr lvl="1"/>
                <a:r>
                  <a:rPr lang="en-US" dirty="0"/>
                  <a:t>An </a:t>
                </a:r>
                <a:r>
                  <a:rPr lang="en-US" dirty="0">
                    <a:solidFill>
                      <a:srgbClr val="FF0000"/>
                    </a:solidFill>
                  </a:rPr>
                  <a:t>optimal</a:t>
                </a:r>
                <a:r>
                  <a:rPr lang="en-US" dirty="0"/>
                  <a:t> model explanation is thus one that minimizes loss within some region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dirty="0"/>
                  <a:t> to be a bounded convex set; more concretely,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l-GR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l-GR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𝒞</m:t>
                            </m:r>
                          </m:lim>
                        </m:limLow>
                      </m:fName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l-GR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 weight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is a decreasing function in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700A2B-8A1D-C547-BFED-74E904D051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331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CE5F-46A7-0A4F-892D-E1D70E79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Statement</a:t>
            </a:r>
            <a:r>
              <a:rPr lang="zh-CN" altLang="en-US" dirty="0"/>
              <a:t> </a:t>
            </a:r>
            <a:r>
              <a:rPr lang="en-US" altLang="zh-CN" dirty="0"/>
              <a:t>·</a:t>
            </a:r>
            <a:r>
              <a:rPr lang="zh-CN" altLang="en-US" dirty="0"/>
              <a:t> </a:t>
            </a:r>
            <a:r>
              <a:rPr lang="en-CN" dirty="0"/>
              <a:t>Evaluation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30D75-91EE-CD42-8290-A386366182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Assume an </a:t>
                </a:r>
                <a:r>
                  <a:rPr lang="en-US" dirty="0">
                    <a:solidFill>
                      <a:srgbClr val="FF0000"/>
                    </a:solidFill>
                  </a:rPr>
                  <a:t>adversary</a:t>
                </a:r>
                <a:r>
                  <a:rPr lang="en-US" dirty="0"/>
                  <a:t> queries the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with a sequence of data points, requesting explanations for the model’s decisions over them. Given the obtained explanations, the adversary can reconstruct sensitive information about the explanation data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, and the training data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Key performance metrics</a:t>
                </a:r>
              </a:p>
              <a:p>
                <a:pPr lvl="1"/>
                <a:r>
                  <a:rPr lang="en-US" dirty="0"/>
                  <a:t>Differential </a:t>
                </a:r>
                <a:r>
                  <a:rPr lang="en-US" dirty="0">
                    <a:solidFill>
                      <a:srgbClr val="FF0000"/>
                    </a:solidFill>
                  </a:rPr>
                  <a:t>privacy loss</a:t>
                </a:r>
                <a:r>
                  <a:rPr lang="en-US" dirty="0"/>
                  <a:t>: A model explanation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/>
                  <a:t>-differentially private if for any sequence of queries (points of interest)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, for any two neighboring explanation datasets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and any explanations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we have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𝒳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Utility loss</a:t>
                </a:r>
                <a:r>
                  <a:rPr lang="en-US" dirty="0"/>
                  <a:t>: The difference between expected loss and the loss of the optimal explanation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l-G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l-GR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l-GR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30D75-91EE-CD42-8290-A386366182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844" b="-2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024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DF68-DC8D-524F-A3B2-5A64CC961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DP Mechanism for Model Explanation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0EB02-EABA-7445-889B-1706FC612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31BF9-0C86-DE41-B504-97C7297EB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00" y="1825625"/>
            <a:ext cx="10512000" cy="456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3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2807-6A42-0349-AADC-CF79FB8F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spc="-100" dirty="0"/>
              <a:t>DPGD-Explain</a:t>
            </a:r>
            <a:r>
              <a:rPr lang="zh-CN" altLang="en-US" spc="-100" dirty="0"/>
              <a:t> </a:t>
            </a:r>
            <a:r>
              <a:rPr lang="en-US" altLang="zh-CN" spc="-100" dirty="0"/>
              <a:t>·</a:t>
            </a:r>
            <a:r>
              <a:rPr lang="zh-CN" altLang="en-US" spc="-100" dirty="0"/>
              <a:t> </a:t>
            </a:r>
            <a:r>
              <a:rPr lang="en-US" altLang="zh-CN" spc="-100" dirty="0"/>
              <a:t>Sensitivity</a:t>
            </a:r>
            <a:r>
              <a:rPr lang="zh-CN" altLang="en-US" spc="-100" dirty="0"/>
              <a:t> </a:t>
            </a:r>
            <a:r>
              <a:rPr lang="en-US" altLang="zh-CN" spc="-100" dirty="0"/>
              <a:t>of</a:t>
            </a:r>
            <a:r>
              <a:rPr lang="zh-CN" altLang="en-US" spc="-100" dirty="0"/>
              <a:t> </a:t>
            </a:r>
            <a:r>
              <a:rPr lang="en-US" altLang="zh-CN" spc="-100" dirty="0"/>
              <a:t>the</a:t>
            </a:r>
            <a:r>
              <a:rPr lang="zh-CN" altLang="en-US" spc="-100" dirty="0"/>
              <a:t> </a:t>
            </a:r>
            <a:r>
              <a:rPr lang="en-US" altLang="zh-CN" spc="-100" dirty="0"/>
              <a:t>Loss</a:t>
            </a:r>
            <a:r>
              <a:rPr lang="zh-CN" altLang="en-US" spc="-100" dirty="0"/>
              <a:t> </a:t>
            </a:r>
            <a:r>
              <a:rPr lang="en-US" altLang="zh-CN" spc="-100" dirty="0"/>
              <a:t>Function</a:t>
            </a:r>
            <a:endParaRPr lang="en-CN" spc="-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42B1D6-7A0D-7E45-80C7-D715655E34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32454"/>
                <a:ext cx="10515600" cy="1306255"/>
              </a:xfrm>
            </p:spPr>
            <p:txBody>
              <a:bodyPr>
                <a:spAutoFit/>
              </a:bodyPr>
              <a:lstStyle/>
              <a:p>
                <a:r>
                  <a:rPr lang="en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family of desirable weight functions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f>
                          <m:fPr>
                            <m:type m:val="noBar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𝑛𝑜𝑛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𝑖𝑛𝑐𝑟𝑒𝑎𝑠𝑖𝑛𝑔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𝑎𝑛𝑑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∀</m:t>
                            </m:r>
                            <m:acc>
                              <m:accPr>
                                <m:chr m:val="⃗"/>
                                <m:ctrlPr>
                                  <a:rPr lang="el-GR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den>
                            </m:f>
                          </m:den>
                        </m:f>
                      </m:e>
                    </m:d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42B1D6-7A0D-7E45-80C7-D715655E34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32454"/>
                <a:ext cx="10515600" cy="1306255"/>
              </a:xfrm>
              <a:blipFill>
                <a:blip r:embed="rId2"/>
                <a:stretch>
                  <a:fillRect l="-1086" t="-7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021A50A-15E0-EB47-88C5-0BF382F81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563"/>
            <a:ext cx="10515600" cy="120689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DCE68C8-0D72-B643-8882-0A76DDF34012}"/>
              </a:ext>
            </a:extLst>
          </p:cNvPr>
          <p:cNvSpPr txBox="1">
            <a:spLocks/>
          </p:cNvSpPr>
          <p:nvPr/>
        </p:nvSpPr>
        <p:spPr>
          <a:xfrm>
            <a:off x="838200" y="38387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DPGD-Explain</a:t>
            </a:r>
            <a:r>
              <a:rPr lang="zh-CN" altLang="en-US" dirty="0"/>
              <a:t> </a:t>
            </a:r>
            <a:r>
              <a:rPr lang="en-US" altLang="zh-CN" dirty="0"/>
              <a:t>· Privacy and Utility Guarantees</a:t>
            </a:r>
            <a:endParaRPr lang="en-C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2F7A34-7153-9A4D-BC3B-D2BA1609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166993"/>
            <a:ext cx="10515600" cy="169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25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11588</TotalTime>
  <Words>1232</Words>
  <Application>Microsoft Macintosh PowerPoint</Application>
  <PresentationFormat>Widescreen</PresentationFormat>
  <Paragraphs>93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When Differential Privacy meets Explainability</vt:lpstr>
      <vt:lpstr>Transparency and privacy</vt:lpstr>
      <vt:lpstr>Model Explanations with Differential Privacy</vt:lpstr>
      <vt:lpstr>Model Explanations that Protect Data Privacy</vt:lpstr>
      <vt:lpstr>Problem Statement</vt:lpstr>
      <vt:lpstr>Problem Statement · Model Explanations</vt:lpstr>
      <vt:lpstr>Problem Statement · Evaluation Metrics</vt:lpstr>
      <vt:lpstr>A Basic DP Mechanism for Model Explanation</vt:lpstr>
      <vt:lpstr>DPGD-Explain · Sensitivity of the Loss Function</vt:lpstr>
      <vt:lpstr>Adaptive Differential Privacy Mechanisms</vt:lpstr>
      <vt:lpstr>Finding similar points from prior explanation queries</vt:lpstr>
      <vt:lpstr>Reusing prior explanations for a better optimization</vt:lpstr>
      <vt:lpstr>PowerPoint Presentation</vt:lpstr>
      <vt:lpstr>PowerPoint Presentation</vt:lpstr>
      <vt:lpstr>Early Termination and an Enhanced Adaptive Algorithm</vt:lpstr>
      <vt:lpstr>PowerPoint Presentation</vt:lpstr>
      <vt:lpstr>Non-Interactive DP Mechanisms for Model Explanation</vt:lpstr>
      <vt:lpstr>Protecting the Privacy of the Training Dataset</vt:lpstr>
      <vt:lpstr>Experimental Results</vt:lpstr>
      <vt:lpstr>Interactive DP Model Explanation</vt:lpstr>
      <vt:lpstr>How does explanation quality degrade as we make our privacy requirements more stringent?</vt:lpstr>
      <vt:lpstr>Saving the Privacy Budget via the Adaptive Approach</vt:lpstr>
      <vt:lpstr>PowerPoint Presentation</vt:lpstr>
      <vt:lpstr>PowerPoint Presentation</vt:lpstr>
      <vt:lpstr>PowerPoint Presentation</vt:lpstr>
      <vt:lpstr>Differentially Private Explanation for Differentially Private Models</vt:lpstr>
      <vt:lpstr>PowerPoint Presentation</vt:lpstr>
      <vt:lpstr>PowerPoint Presentation</vt:lpstr>
      <vt:lpstr>The Effect of Data Density/Overfitting</vt:lpstr>
      <vt:lpstr>Broader Impact</vt:lpstr>
      <vt:lpstr>Conclusions</vt:lpstr>
      <vt:lpstr>When Differential Privacy Meets Interpretability: A Case Study</vt:lpstr>
      <vt:lpstr>Introduction</vt:lpstr>
      <vt:lpstr>How the application of DP affects the quality of interpretations?</vt:lpstr>
      <vt:lpstr>How the application of DP affects the quality of interpretations?</vt:lpstr>
      <vt:lpstr>Metrics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Wenyan</dc:creator>
  <cp:lastModifiedBy>Liu Wenyan</cp:lastModifiedBy>
  <cp:revision>482</cp:revision>
  <dcterms:created xsi:type="dcterms:W3CDTF">2022-05-31T12:32:23Z</dcterms:created>
  <dcterms:modified xsi:type="dcterms:W3CDTF">2022-06-09T02:53:40Z</dcterms:modified>
</cp:coreProperties>
</file>